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7" r:id="rId5"/>
    <p:sldId id="268" r:id="rId6"/>
    <p:sldId id="270" r:id="rId7"/>
    <p:sldId id="271" r:id="rId8"/>
    <p:sldId id="272" r:id="rId9"/>
    <p:sldId id="274" r:id="rId10"/>
    <p:sldId id="273" r:id="rId11"/>
    <p:sldId id="257" r:id="rId12"/>
    <p:sldId id="258" r:id="rId13"/>
    <p:sldId id="259" r:id="rId14"/>
    <p:sldId id="260" r:id="rId15"/>
    <p:sldId id="261" r:id="rId16"/>
    <p:sldId id="275" r:id="rId17"/>
    <p:sldId id="262" r:id="rId18"/>
    <p:sldId id="263" r:id="rId19"/>
    <p:sldId id="264" r:id="rId20"/>
    <p:sldId id="265" r:id="rId21"/>
    <p:sldId id="27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0114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613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3666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145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8019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1161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332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40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831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195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2165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0E6F-A0F8-4BCD-B0EF-40120D3C3532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246B-6376-4372-B253-5BD4D5EB2B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951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gua.es/noticias/ep/15/12/21/que-impacto-tiene-cambio-climatico-re-lagos-todo-mun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Ecosistemas hídricos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Objetivo: Conocer cuales son los ecosistemas hídricos y los efectos del cambio climático en ellos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19364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Datos freak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MX" dirty="0"/>
              <a:t>La Antártida ha estado cubierta de hielo desde hace al menos 40 millones de años.</a:t>
            </a:r>
          </a:p>
          <a:p>
            <a:pPr fontAlgn="base"/>
            <a:r>
              <a:rPr lang="es-MX" dirty="0" smtClean="0"/>
              <a:t>Si </a:t>
            </a:r>
            <a:r>
              <a:rPr lang="es-MX" dirty="0"/>
              <a:t>todo el hielo terrestre se derritiera, el nivel del mar subiría unos 70 metros.</a:t>
            </a:r>
          </a:p>
          <a:p>
            <a:pPr fontAlgn="base"/>
            <a:r>
              <a:rPr lang="es-MX" dirty="0" smtClean="0"/>
              <a:t>En </a:t>
            </a:r>
            <a:r>
              <a:rPr lang="es-MX" dirty="0"/>
              <a:t>los últimos 750,000 años, ha habido 8 ciclos de Edad de Hielo separados por períodos denominados “interglaciares”. Si las cuentas científicas no fallan, el mundo se acerca a otra Edad de Hielo, que ocurrirá dentro de unos cuantos miles de años.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49011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un acuífero?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MX" dirty="0"/>
              <a:t>Un acuífero es el conjunto de rocas que permiten la permeabilidad del agua y la pueden acumular en sus poros o grietas. A esta agua retenida en las estructuras rocosas se la conoce como agua subterránea y puede llegar a presentar manifestaciones de hasta dos millones de kilómetros cuadrados de tamaño.</a:t>
            </a:r>
          </a:p>
          <a:p>
            <a:pPr fontAlgn="base"/>
            <a:r>
              <a:rPr lang="es-MX" dirty="0"/>
              <a:t>Las rocas que permiten la permeabilidad del agua presentan denominadores comunes, pero no son iguales, así encontramos rocas sedimentarias como la arenisca, la arcilla y la caliza o de pequeño tamaño como la grava.</a:t>
            </a:r>
          </a:p>
        </p:txBody>
      </p:sp>
    </p:spTree>
    <p:extLst>
      <p:ext uri="{BB962C8B-B14F-4D97-AF65-F5344CB8AC3E}">
        <p14:creationId xmlns:p14="http://schemas.microsoft.com/office/powerpoint/2010/main" xmlns="" val="39513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s-MX" dirty="0"/>
              <a:t>Los acuíferos presentan dos partes diferenciadas: la </a:t>
            </a:r>
            <a:r>
              <a:rPr lang="es-MX" b="1" dirty="0"/>
              <a:t>zona de saturación,</a:t>
            </a:r>
            <a:r>
              <a:rPr lang="es-MX" dirty="0"/>
              <a:t> que retiene el agua e impide que esta siga circulando o filtrándose, y la</a:t>
            </a:r>
            <a:r>
              <a:rPr lang="es-MX" b="1" dirty="0"/>
              <a:t> zona de aireación</a:t>
            </a:r>
            <a:r>
              <a:rPr lang="es-MX" dirty="0"/>
              <a:t> que es la que se encuentra justo encima de la zona de saturación y se mantiene sin agua retenida.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82355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acuíferos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es-MX" b="1" dirty="0"/>
              <a:t>Tipos de acuíferos según su estructura:</a:t>
            </a:r>
            <a:r>
              <a:rPr lang="es-MX" dirty="0"/>
              <a:t> desde este punto de vista podemos hablar de acuíferos libres y confinados. Los </a:t>
            </a:r>
            <a:r>
              <a:rPr lang="es-MX" b="1" dirty="0"/>
              <a:t>acuíferos libres</a:t>
            </a:r>
            <a:r>
              <a:rPr lang="es-MX" dirty="0"/>
              <a:t> presentan espacio físico entre las aguas subterráneas y la superficie, el llamado nivel freático; los </a:t>
            </a:r>
            <a:r>
              <a:rPr lang="es-MX" b="1" dirty="0"/>
              <a:t>acuíferos confinados</a:t>
            </a:r>
            <a:r>
              <a:rPr lang="es-MX" dirty="0"/>
              <a:t> por su parte almacenan aguas subterráneas a presión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56" y="3572828"/>
            <a:ext cx="5491328" cy="26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s-MX" b="1" dirty="0"/>
              <a:t>Tipos de acuíferos según su textura:</a:t>
            </a:r>
            <a:r>
              <a:rPr lang="es-MX" dirty="0"/>
              <a:t> en esta clasificación encontramos </a:t>
            </a:r>
            <a:r>
              <a:rPr lang="es-MX" b="1" dirty="0"/>
              <a:t>acuíferos porosos</a:t>
            </a:r>
            <a:r>
              <a:rPr lang="es-MX" dirty="0"/>
              <a:t> y </a:t>
            </a:r>
            <a:r>
              <a:rPr lang="es-MX" b="1" dirty="0"/>
              <a:t>acuíferos </a:t>
            </a:r>
            <a:r>
              <a:rPr lang="es-MX" b="1" dirty="0" err="1"/>
              <a:t>fisurales</a:t>
            </a:r>
            <a:r>
              <a:rPr lang="es-MX" dirty="0"/>
              <a:t>. El primer apartado responde a los acuíferos que presentan pequeños pero numerosos poros conectados unos con otros aunque con leve permeabilidad. Los </a:t>
            </a:r>
            <a:r>
              <a:rPr lang="es-MX" b="1" dirty="0" err="1"/>
              <a:t>fisurales</a:t>
            </a:r>
            <a:r>
              <a:rPr lang="es-MX" dirty="0"/>
              <a:t> por su parte presentan pequeñas fisuras las cuales también se encuentran comunicadas entre sí pero con una diferencia respecto al otro grupo, en este las aguas subterráneas fluyen </a:t>
            </a:r>
            <a:r>
              <a:rPr lang="es-MX" dirty="0" smtClean="0"/>
              <a:t>heterogéneamente </a:t>
            </a:r>
            <a:r>
              <a:rPr lang="es-MX" dirty="0"/>
              <a:t>debido a su distribución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4" y="3523842"/>
            <a:ext cx="4529719" cy="26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0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s-MX" b="1" dirty="0"/>
              <a:t>Tipos de acuíferos según su comportamiento:</a:t>
            </a:r>
            <a:r>
              <a:rPr lang="es-MX" dirty="0"/>
              <a:t> según su comportamiento podemos verlos desde un punto de vista hidrodinámico, es decir, de la movilidad del agua, donde encontramos </a:t>
            </a:r>
            <a:r>
              <a:rPr lang="es-MX" b="1" dirty="0"/>
              <a:t>acuíferos</a:t>
            </a:r>
            <a:r>
              <a:rPr lang="es-MX" dirty="0"/>
              <a:t>, que son almacenes y transmisores de aguas subterráneas, </a:t>
            </a:r>
            <a:r>
              <a:rPr lang="es-MX" b="1" dirty="0" err="1"/>
              <a:t>acuitardos</a:t>
            </a:r>
            <a:r>
              <a:rPr lang="es-MX" dirty="0"/>
              <a:t>, buenos almacenes de aguas subterráneas aunque malos transmisores, </a:t>
            </a:r>
            <a:r>
              <a:rPr lang="es-MX" b="1" dirty="0" err="1"/>
              <a:t>acuícludos</a:t>
            </a:r>
            <a:r>
              <a:rPr lang="es-MX" dirty="0"/>
              <a:t>, solo almacenes y </a:t>
            </a:r>
            <a:r>
              <a:rPr lang="es-MX" b="1" dirty="0" err="1"/>
              <a:t>acuífugos</a:t>
            </a:r>
            <a:r>
              <a:rPr lang="es-MX" dirty="0"/>
              <a:t>, aquellos que no permiten ni el almacenaje de agua ni la transmisión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1191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552055"/>
            <a:ext cx="8921931" cy="6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75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se forma un acuífero?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s-MX" dirty="0"/>
              <a:t>El agua que cae en forma de lluvia no solo aumenta el nivel de ríos, lagos y otras masas de agua superficiales, también se filtra a través de rocas permeables hasta alcanzar acuíferos, que pueden ser de distintos tipos según las variantes explicadas anteriormente.</a:t>
            </a:r>
          </a:p>
          <a:p>
            <a:pPr fontAlgn="base"/>
            <a:r>
              <a:rPr lang="es-MX" dirty="0"/>
              <a:t>Las aguas subterráneas contenidas en estos acuíferos </a:t>
            </a:r>
            <a:r>
              <a:rPr lang="es-MX" b="1" dirty="0"/>
              <a:t>suelen hacerse visibles cuando emanan a la superficie</a:t>
            </a:r>
            <a:r>
              <a:rPr lang="es-MX" dirty="0"/>
              <a:t> en forma de manantiales u otras masas de agua que pueden descargar en ríos, arroyos o lagos y sirven como sustento de estos. Las aguas subterráneas por lo tanto cuentan con gran importancia ya que hacen aumentar el caudal del agua dulce, el cual solo representa el </a:t>
            </a:r>
            <a:r>
              <a:rPr lang="es-MX" b="1" dirty="0"/>
              <a:t>3% del total del agua</a:t>
            </a:r>
            <a:r>
              <a:rPr lang="es-MX" dirty="0"/>
              <a:t> del planeta.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1176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469" y="173616"/>
            <a:ext cx="6852793" cy="60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53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Así se ve un acuífero…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12" y="1799500"/>
            <a:ext cx="7326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14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Ecosistema hídrico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 un sistema biológico que se desarrolla en torno a las masas de agua dulce (ríos, lagos, lagunas, acuíferos, humedales y glaciares).</a:t>
            </a:r>
          </a:p>
          <a:p>
            <a:r>
              <a:rPr lang="es-CL" dirty="0" smtClean="0"/>
              <a:t>Los ecosistema hídricos son la base para la sustentabilidad y desarrollo futuro. Como son colaboradores naturales del agua, le otorgan al territorio capacidades para el sobreponerse ante los efectos del cambio climático, al mismo tiempo contribuyen a la conservación de la biodiversidad.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91819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Escasez de agua en ecosistemas hídricos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escasez de agua en estos ecosistemas provoca:</a:t>
            </a:r>
          </a:p>
          <a:p>
            <a:pPr marL="0" indent="0">
              <a:buNone/>
            </a:pPr>
            <a:endParaRPr lang="es-CL" dirty="0" smtClean="0"/>
          </a:p>
          <a:p>
            <a:pPr>
              <a:buFontTx/>
              <a:buChar char="-"/>
            </a:pPr>
            <a:r>
              <a:rPr lang="es-CL" dirty="0" smtClean="0"/>
              <a:t>Migraciones de especies                               mayor riesgo ante un</a:t>
            </a:r>
          </a:p>
          <a:p>
            <a:pPr>
              <a:buFontTx/>
              <a:buChar char="-"/>
            </a:pPr>
            <a:r>
              <a:rPr lang="es-CL" dirty="0" smtClean="0"/>
              <a:t>Baja la cobertura vegetal                               posible incendio</a:t>
            </a:r>
          </a:p>
          <a:p>
            <a:pPr marL="0" indent="0">
              <a:buNone/>
            </a:pPr>
            <a:endParaRPr lang="es-CL" dirty="0" smtClean="0"/>
          </a:p>
          <a:p>
            <a:pPr>
              <a:buFontTx/>
              <a:buChar char="-"/>
            </a:pPr>
            <a:r>
              <a:rPr lang="es-CL" dirty="0" smtClean="0"/>
              <a:t>Aumento de la evaporación                          disminución de descargas</a:t>
            </a:r>
          </a:p>
          <a:p>
            <a:pPr>
              <a:buFontTx/>
              <a:buChar char="-"/>
            </a:pPr>
            <a:r>
              <a:rPr lang="es-CL" dirty="0" smtClean="0"/>
              <a:t>Déficit en caudales de ríos                            de nutrientes al mar  </a:t>
            </a:r>
            <a:endParaRPr lang="es-CL" dirty="0"/>
          </a:p>
        </p:txBody>
      </p:sp>
      <p:sp>
        <p:nvSpPr>
          <p:cNvPr id="4" name="Flecha derecha 3"/>
          <p:cNvSpPr/>
          <p:nvPr/>
        </p:nvSpPr>
        <p:spPr>
          <a:xfrm>
            <a:off x="5534297" y="3150814"/>
            <a:ext cx="731520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derecha 4"/>
          <p:cNvSpPr/>
          <p:nvPr/>
        </p:nvSpPr>
        <p:spPr>
          <a:xfrm>
            <a:off x="5534297" y="4663888"/>
            <a:ext cx="731520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6012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Revisa estos links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Recarga </a:t>
            </a:r>
            <a:r>
              <a:rPr lang="es-MX" dirty="0"/>
              <a:t>artificial de acuíferos:</a:t>
            </a:r>
          </a:p>
          <a:p>
            <a:pPr marL="0" indent="0">
              <a:buNone/>
            </a:pPr>
            <a:r>
              <a:rPr lang="es-MX" dirty="0"/>
              <a:t>https://</a:t>
            </a:r>
            <a:r>
              <a:rPr lang="es-MX" dirty="0" smtClean="0"/>
              <a:t>www.youtube.com/watch?v=qiPzJsubCuo</a:t>
            </a:r>
            <a:endParaRPr lang="es-MX" dirty="0"/>
          </a:p>
          <a:p>
            <a:r>
              <a:rPr lang="es-MX" dirty="0" smtClean="0"/>
              <a:t>Impacto </a:t>
            </a:r>
            <a:r>
              <a:rPr lang="es-MX" dirty="0"/>
              <a:t>del cambio climático </a:t>
            </a:r>
            <a:r>
              <a:rPr lang="es-MX" dirty="0" smtClean="0"/>
              <a:t>en lagos</a:t>
            </a:r>
            <a:r>
              <a:rPr lang="es-MX" dirty="0"/>
              <a:t>: </a:t>
            </a: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www.iagua.es/noticias/ep/15/12/21/que-impacto-tiene-cambio-climatico-re-lagos-todo-mundo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Ahora a trabajar con la guía n° 2 de apoyo!!!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6344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Probablemente si hablamos de ríos, lagos, lagunas tenemos muy claro cada una de sus características, pero…</a:t>
            </a:r>
          </a:p>
          <a:p>
            <a:pPr marL="0" indent="0">
              <a:buNone/>
            </a:pPr>
            <a:r>
              <a:rPr lang="es-CL" dirty="0" smtClean="0"/>
              <a:t>¿Conoces los humedales, acuíferos y glaciares?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06846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un humedal?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término humedal se utiliza para denominar áreas que permanecen en condiciones de inundación o, por lo menos, con su suelo saturado con agua durante largos períodos de tiempo</a:t>
            </a:r>
            <a:r>
              <a:rPr lang="es-MX" dirty="0" smtClean="0"/>
              <a:t>.</a:t>
            </a:r>
          </a:p>
          <a:p>
            <a:r>
              <a:rPr lang="es-MX" dirty="0"/>
              <a:t>El agua de los humedales puede provenir del mar, de los ríos, las lluvias o de napas subterráneas. El régimen hidrológico puede ser muy variable en cuanto a la frecuencia e intensidad de la inundación y la permanencia del agua. Los humedales se distinguen también por las características particulares de sus suelos, y por la presencia de plantas y animales adaptados a las condiciones de inundación o de alternancia de períodos de anegamiento y sequía.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9117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s-MX" dirty="0"/>
              <a:t>El sistema cumple un rol importante como reservorio de biodiversidad, brindando alimento, refugio y sitios de reproducción a numerosas especies de peces, algunas de ellas migratorias, así como especies de aves, reptiles y mamíferos que presentan algún grado de amenaza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Chiloé                                         </a:t>
            </a:r>
            <a:r>
              <a:rPr lang="es-MX" dirty="0" err="1" smtClean="0"/>
              <a:t>Lenga</a:t>
            </a:r>
            <a:r>
              <a:rPr lang="es-MX" dirty="0" smtClean="0"/>
              <a:t> VIII </a:t>
            </a:r>
            <a:r>
              <a:rPr lang="es-MX" dirty="0" err="1" smtClean="0"/>
              <a:t>reg</a:t>
            </a:r>
            <a:r>
              <a:rPr lang="es-MX" dirty="0" smtClean="0"/>
              <a:t>                       Batuco R.M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32870"/>
            <a:ext cx="3172097" cy="21310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9" y="2832870"/>
            <a:ext cx="3178627" cy="2039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3457" y="3108960"/>
            <a:ext cx="3132749" cy="1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35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Glaciares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grandes masas de nieve, hielo recristalizado y pedazos de rocas que se acumulan en grandes cantidades. Los glaciares pueden fluir cuesta abajo o a lo ancho debido a su propio peso hasta desembocar en sistemas hídricos. Pueden derretirse, evaporarse o dar paso a la formación de icebergs</a:t>
            </a:r>
            <a:r>
              <a:rPr lang="es-MX" dirty="0" smtClean="0"/>
              <a:t>.</a:t>
            </a:r>
          </a:p>
          <a:p>
            <a:r>
              <a:rPr lang="es-MX" dirty="0"/>
              <a:t>Se encuentran en todos los continentes a excepción de Australia. De los 33 millones de kilómetros cúbicos de hielo glacial, más de 90 por ciento está en Groenlandia y la Antártica.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5780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se forman?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glaciares se forman cuando las nevadas anuales en una región exceden sobremanera al porcentaje de nieve y hielo que se derrite durante el verano. De esta forma, cantidades masivas de material se acumulan en un período geológico relativamente corto</a:t>
            </a:r>
            <a:r>
              <a:rPr lang="es-MX" dirty="0" smtClean="0"/>
              <a:t>.</a:t>
            </a:r>
          </a:p>
          <a:p>
            <a:r>
              <a:rPr lang="es-MX" dirty="0" smtClean="0"/>
              <a:t>Son de gran importancia </a:t>
            </a:r>
            <a:r>
              <a:rPr lang="es-MX" dirty="0"/>
              <a:t>porque el hielo de los glaciares constituye la reserva más grande de agua dulce en el planeta y la segunda reserva de agua luego de los océanos.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11622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Normalmente, los glaciares aparecen en las zonas de alta montaña y en las regiones polares. Los glaciares de alta montaña reciben el nombre de </a:t>
            </a:r>
            <a:r>
              <a:rPr lang="es-MX" b="1" dirty="0"/>
              <a:t>glaciares alpinos</a:t>
            </a:r>
            <a:r>
              <a:rPr lang="es-MX" dirty="0"/>
              <a:t> y los de los polos se conocen como </a:t>
            </a:r>
            <a:r>
              <a:rPr lang="es-MX" b="1" i="1" dirty="0"/>
              <a:t>inlandsis</a:t>
            </a:r>
            <a:r>
              <a:rPr lang="es-MX" b="1" dirty="0"/>
              <a:t> o casquetes glaciares</a:t>
            </a:r>
            <a:r>
              <a:rPr lang="es-MX" b="1" dirty="0" smtClean="0"/>
              <a:t>.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6334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- Alpino (</a:t>
            </a:r>
            <a:r>
              <a:rPr lang="es-CL" dirty="0" err="1" smtClean="0"/>
              <a:t>Mont</a:t>
            </a:r>
            <a:r>
              <a:rPr lang="es-CL" dirty="0" smtClean="0"/>
              <a:t> </a:t>
            </a:r>
            <a:r>
              <a:rPr lang="es-CL" dirty="0" err="1" smtClean="0"/>
              <a:t>Blanc</a:t>
            </a:r>
            <a:r>
              <a:rPr lang="es-CL" dirty="0" smtClean="0"/>
              <a:t>)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- </a:t>
            </a:r>
            <a:r>
              <a:rPr lang="es-CL" dirty="0" err="1" smtClean="0"/>
              <a:t>Indlandsis</a:t>
            </a:r>
            <a:r>
              <a:rPr lang="es-CL" dirty="0" smtClean="0"/>
              <a:t> (antártica)</a:t>
            </a:r>
            <a:endParaRPr lang="es-CL" dirty="0"/>
          </a:p>
        </p:txBody>
      </p:sp>
      <p:pic>
        <p:nvPicPr>
          <p:cNvPr id="2052" name="Picture 4" descr="Resultado de imagen de glaciares aplpi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204" y="1825625"/>
            <a:ext cx="3115793" cy="159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glaciares antar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704" y="3889510"/>
            <a:ext cx="3070816" cy="30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801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810</Words>
  <Application>Microsoft Office PowerPoint</Application>
  <PresentationFormat>Personalizado</PresentationFormat>
  <Paragraphs>55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Ecosistemas hídricos</vt:lpstr>
      <vt:lpstr>Ecosistema hídrico</vt:lpstr>
      <vt:lpstr>Diapositiva 3</vt:lpstr>
      <vt:lpstr>¿Qué es un humedal?</vt:lpstr>
      <vt:lpstr>Diapositiva 5</vt:lpstr>
      <vt:lpstr>Glaciares</vt:lpstr>
      <vt:lpstr>¿Cómo se forman?</vt:lpstr>
      <vt:lpstr>Diapositiva 8</vt:lpstr>
      <vt:lpstr>Diapositiva 9</vt:lpstr>
      <vt:lpstr>Datos freak</vt:lpstr>
      <vt:lpstr>¿Qué es un acuífero?</vt:lpstr>
      <vt:lpstr>Diapositiva 12</vt:lpstr>
      <vt:lpstr>Tipos de acuíferos</vt:lpstr>
      <vt:lpstr>Diapositiva 14</vt:lpstr>
      <vt:lpstr>Diapositiva 15</vt:lpstr>
      <vt:lpstr>Diapositiva 16</vt:lpstr>
      <vt:lpstr>¿Cómo se forma un acuífero?</vt:lpstr>
      <vt:lpstr>Diapositiva 18</vt:lpstr>
      <vt:lpstr>Así se ve un acuífero…</vt:lpstr>
      <vt:lpstr>Escasez de agua en ecosistemas hídricos</vt:lpstr>
      <vt:lpstr>Revisa estos links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Ecosistemas hídricos</dc:title>
  <dc:creator>Claudia</dc:creator>
  <cp:lastModifiedBy>Carlos</cp:lastModifiedBy>
  <cp:revision>13</cp:revision>
  <dcterms:created xsi:type="dcterms:W3CDTF">2020-02-27T14:44:46Z</dcterms:created>
  <dcterms:modified xsi:type="dcterms:W3CDTF">2020-04-30T20:57:01Z</dcterms:modified>
</cp:coreProperties>
</file>