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6" r:id="rId3"/>
    <p:sldId id="275"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606"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9" name="Picture 8" descr="HD-PanelTitle-GrommetsCombine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2692398" y="1871131"/>
            <a:ext cx="6815669" cy="1515533"/>
          </a:xfrm>
        </p:spPr>
        <p:txBody>
          <a:bodyPr anchor="b">
            <a:noAutofit/>
          </a:bodyPr>
          <a:lstStyle>
            <a:lvl1pPr algn="ctr">
              <a:defRPr sz="54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692398" y="3657597"/>
            <a:ext cx="6815669" cy="1320802"/>
          </a:xfrm>
        </p:spPr>
        <p:txBody>
          <a:bodyPr anchor="t">
            <a:normAutofit/>
          </a:bodyPr>
          <a:lstStyle>
            <a:lvl1pPr marL="0" indent="0" algn="ct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a:xfrm>
            <a:off x="7983232" y="5037663"/>
            <a:ext cx="897467" cy="279400"/>
          </a:xfrm>
        </p:spPr>
        <p:txBody>
          <a:bodyPr/>
          <a:lstStyle/>
          <a:p>
            <a:fld id="{B61BEF0D-F0BB-DE4B-95CE-6DB70DBA9567}" type="datetimeFigureOut">
              <a:rPr lang="en-US" dirty="0"/>
              <a:pPr/>
              <a:t>4/30/2020</a:t>
            </a:fld>
            <a:endParaRPr lang="en-US" dirty="0"/>
          </a:p>
        </p:txBody>
      </p:sp>
      <p:sp>
        <p:nvSpPr>
          <p:cNvPr id="5" name="Footer Placeholder 4"/>
          <p:cNvSpPr>
            <a:spLocks noGrp="1"/>
          </p:cNvSpPr>
          <p:nvPr>
            <p:ph type="ftr" sz="quarter" idx="11"/>
          </p:nvPr>
        </p:nvSpPr>
        <p:spPr>
          <a:xfrm>
            <a:off x="2692397" y="5037663"/>
            <a:ext cx="5214635" cy="279400"/>
          </a:xfrm>
        </p:spPr>
        <p:txBody>
          <a:bodyPr/>
          <a:lstStyle/>
          <a:p>
            <a:endParaRPr lang="en-US" dirty="0"/>
          </a:p>
        </p:txBody>
      </p:sp>
      <p:sp>
        <p:nvSpPr>
          <p:cNvPr id="6" name="Slide Number Placeholder 5"/>
          <p:cNvSpPr>
            <a:spLocks noGrp="1"/>
          </p:cNvSpPr>
          <p:nvPr>
            <p:ph type="sldNum" sz="quarter" idx="12"/>
          </p:nvPr>
        </p:nvSpPr>
        <p:spPr>
          <a:xfrm>
            <a:off x="8956900" y="5037663"/>
            <a:ext cx="551167" cy="279400"/>
          </a:xfrm>
        </p:spPr>
        <p:txBody>
          <a:bodyPr/>
          <a:lstStyle/>
          <a:p>
            <a:fld id="{D57F1E4F-1CFF-5643-939E-217C01CDF565}" type="slidenum">
              <a:rPr lang="en-US" dirty="0"/>
              <a:pPr/>
              <a:t>‹Nº›</a:t>
            </a:fld>
            <a:endParaRPr lang="en-US" dirty="0"/>
          </a:p>
        </p:txBody>
      </p:sp>
      <p:cxnSp>
        <p:nvCxnSpPr>
          <p:cNvPr id="15" name="Straight Connector 14"/>
          <p:cNvCxnSpPr/>
          <p:nvPr/>
        </p:nvCxnSpPr>
        <p:spPr>
          <a:xfrm>
            <a:off x="2692399" y="3522131"/>
            <a:ext cx="6815668" cy="0"/>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295401" y="4815415"/>
            <a:ext cx="9609666" cy="566738"/>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041427" y="1041399"/>
            <a:ext cx="10105972" cy="3335869"/>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295401" y="5382153"/>
            <a:ext cx="9609666"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303868" y="982132"/>
            <a:ext cx="9592732" cy="2954868"/>
          </a:xfrm>
        </p:spPr>
        <p:txBody>
          <a:bodyPr anchor="ctr">
            <a:normAutofit/>
          </a:bodyPr>
          <a:lstStyle>
            <a:lvl1pPr algn="ctr">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03868" y="4343399"/>
            <a:ext cx="9592732"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cxnSp>
        <p:nvCxnSpPr>
          <p:cNvPr id="15" name="Straight Connector 14"/>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370668"/>
          </a:xfrm>
        </p:spPr>
        <p:txBody>
          <a:bodyPr anchor="ctr">
            <a:normAutofit/>
          </a:bodyPr>
          <a:lstStyle>
            <a:lvl1pPr algn="ctr">
              <a:defRPr sz="3200" b="0" cap="none">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674812" y="3352800"/>
            <a:ext cx="8839202" cy="584200"/>
          </a:xfrm>
        </p:spPr>
        <p:txBody>
          <a:bodyPr anchor="ctr">
            <a:normAutofit/>
          </a:bodyPr>
          <a:lstStyle>
            <a:lvl1pPr marL="0" indent="0" algn="r">
              <a:buFontTx/>
              <a:buNone/>
              <a:defRPr sz="2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1295401" y="4343399"/>
            <a:ext cx="9609666"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14" name="TextBox 13"/>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600267" y="2827870"/>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19" name="Straight Connector 18"/>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295402" y="3308581"/>
            <a:ext cx="9609668" cy="1468800"/>
          </a:xfrm>
        </p:spPr>
        <p:txBody>
          <a:bodyPr anchor="b">
            <a:normAutofit/>
          </a:bodyPr>
          <a:lstStyle>
            <a:lvl1pPr algn="l">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95401" y="4777381"/>
            <a:ext cx="9609668"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243668"/>
          </a:xfrm>
        </p:spPr>
        <p:txBody>
          <a:bodyPr anchor="ctr">
            <a:normAutofit/>
          </a:bodyPr>
          <a:lstStyle>
            <a:lvl1pPr algn="ctr">
              <a:defRPr sz="3200" b="0" cap="none">
                <a:solidFill>
                  <a:schemeClr val="tx1"/>
                </a:solidFill>
              </a:defRPr>
            </a:lvl1pPr>
          </a:lstStyle>
          <a:p>
            <a:r>
              <a:rPr lang="es-ES" smtClean="0"/>
              <a:t>Haga clic para modificar el estilo de título del patrón</a:t>
            </a:r>
            <a:endParaRPr lang="en-US" dirty="0"/>
          </a:p>
        </p:txBody>
      </p:sp>
      <p:sp>
        <p:nvSpPr>
          <p:cNvPr id="14" name="Text Placeholder 2"/>
          <p:cNvSpPr>
            <a:spLocks noGrp="1"/>
          </p:cNvSpPr>
          <p:nvPr>
            <p:ph type="body" idx="13"/>
          </p:nvPr>
        </p:nvSpPr>
        <p:spPr>
          <a:xfrm>
            <a:off x="1295401" y="3639312"/>
            <a:ext cx="9609668" cy="886968"/>
          </a:xfrm>
        </p:spPr>
        <p:txBody>
          <a:bodyPr anchor="b">
            <a:normAutofit/>
          </a:bodyPr>
          <a:lstStyle>
            <a:lvl1pPr marL="0" indent="0" algn="l">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3" name="Text Placeholder 2"/>
          <p:cNvSpPr>
            <a:spLocks noGrp="1"/>
          </p:cNvSpPr>
          <p:nvPr>
            <p:ph type="body" idx="1"/>
          </p:nvPr>
        </p:nvSpPr>
        <p:spPr>
          <a:xfrm>
            <a:off x="1295401" y="4529667"/>
            <a:ext cx="9609668" cy="13462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12" name="TextBox 11"/>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10600267" y="259926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295401" y="982132"/>
            <a:ext cx="9609666" cy="2243668"/>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1" name="Text Placeholder 2"/>
          <p:cNvSpPr>
            <a:spLocks noGrp="1"/>
          </p:cNvSpPr>
          <p:nvPr>
            <p:ph type="body" idx="13"/>
          </p:nvPr>
        </p:nvSpPr>
        <p:spPr>
          <a:xfrm>
            <a:off x="1295401" y="3630168"/>
            <a:ext cx="9609668" cy="841248"/>
          </a:xfrm>
        </p:spPr>
        <p:txBody>
          <a:bodyPr anchor="b">
            <a:normAutofit/>
          </a:bodyPr>
          <a:lstStyle>
            <a:lvl1pPr marL="0" indent="0" algn="l">
              <a:spcBef>
                <a:spcPts val="0"/>
              </a:spcBef>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3" name="Text Placeholder 2"/>
          <p:cNvSpPr>
            <a:spLocks noGrp="1"/>
          </p:cNvSpPr>
          <p:nvPr>
            <p:ph type="body" idx="1"/>
          </p:nvPr>
        </p:nvSpPr>
        <p:spPr>
          <a:xfrm>
            <a:off x="1295400" y="4470399"/>
            <a:ext cx="9609670" cy="14054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cxnSp>
        <p:nvCxnSpPr>
          <p:cNvPr id="15" name="Straight Connector 14"/>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9356" y="982131"/>
            <a:ext cx="1890895" cy="489373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295398" y="982132"/>
            <a:ext cx="7433025" cy="4893734"/>
          </a:xfrm>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cxnSp>
        <p:nvCxnSpPr>
          <p:cNvPr id="14" name="Straight Connector 13"/>
          <p:cNvCxnSpPr/>
          <p:nvPr/>
        </p:nvCxnSpPr>
        <p:spPr>
          <a:xfrm>
            <a:off x="8863890" y="990600"/>
            <a:ext cx="0" cy="487680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cxnSp>
        <p:nvCxnSpPr>
          <p:cNvPr id="7" name="Straight Connector 6"/>
          <p:cNvCxnSpPr/>
          <p:nvPr/>
        </p:nvCxnSpPr>
        <p:spPr>
          <a:xfrm>
            <a:off x="1396169" y="2421466"/>
            <a:ext cx="9407298" cy="0"/>
          </a:xfrm>
          <a:prstGeom prst="line">
            <a:avLst/>
          </a:prstGeom>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5BFA754-D5C3-4E66-96A6-867B257F58DC}" type="datetimeFigureOut">
              <a:rPr lang="en-US" dirty="0"/>
              <a:pPr/>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015069" y="1752606"/>
            <a:ext cx="8158688" cy="1822514"/>
          </a:xfrm>
        </p:spPr>
        <p:txBody>
          <a:bodyPr anchor="b">
            <a:normAutofit/>
          </a:bodyPr>
          <a:lstStyle>
            <a:lvl1pPr algn="ctr">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015067" y="3846051"/>
            <a:ext cx="8158690" cy="954547"/>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cxnSp>
        <p:nvCxnSpPr>
          <p:cNvPr id="16" name="Straight Connector 15"/>
          <p:cNvCxnSpPr/>
          <p:nvPr/>
        </p:nvCxnSpPr>
        <p:spPr>
          <a:xfrm>
            <a:off x="2012723" y="3710585"/>
            <a:ext cx="8163380"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cxnSp>
        <p:nvCxnSpPr>
          <p:cNvPr id="8" name="Straight Connector 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298448" y="2560320"/>
            <a:ext cx="4718304" cy="3310128"/>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81344" y="2560320"/>
            <a:ext cx="4718304" cy="3310128"/>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dirty="0"/>
              <a:pPr/>
              <a:t>4/30/2020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95400" y="2658533"/>
            <a:ext cx="4718304" cy="576262"/>
          </a:xfrm>
        </p:spPr>
        <p:txBody>
          <a:bodyPr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295400" y="3243262"/>
            <a:ext cx="4718304" cy="2632605"/>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180671" y="2658533"/>
            <a:ext cx="4718304" cy="576262"/>
          </a:xfrm>
        </p:spPr>
        <p:txBody>
          <a:bodyPr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180671" y="3243262"/>
            <a:ext cx="4718304" cy="2632605"/>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cxnSp>
        <p:nvCxnSpPr>
          <p:cNvPr id="18" name="Straight Connector 1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4/30/2020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4/30/2020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293811" y="1388534"/>
            <a:ext cx="3718455" cy="1371600"/>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418668" y="982131"/>
            <a:ext cx="5469466" cy="4893735"/>
          </a:xfrm>
        </p:spPr>
        <p:txBody>
          <a:bodyPr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293811" y="3031065"/>
            <a:ext cx="3718455"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cxnSp>
        <p:nvCxnSpPr>
          <p:cNvPr id="16" name="Straight Connector 15"/>
          <p:cNvCxnSpPr/>
          <p:nvPr/>
        </p:nvCxnSpPr>
        <p:spPr>
          <a:xfrm>
            <a:off x="1396169" y="2912533"/>
            <a:ext cx="35144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295399" y="1883832"/>
            <a:ext cx="6241816" cy="1371600"/>
          </a:xfrm>
        </p:spPr>
        <p:txBody>
          <a:bodyPr anchor="b">
            <a:normAutofit/>
          </a:bodyPr>
          <a:lstStyle>
            <a:lvl1pPr algn="ctr">
              <a:defRPr sz="2800" b="0"/>
            </a:lvl1pPr>
          </a:lstStyle>
          <a:p>
            <a:r>
              <a:rPr lang="es-ES" smtClean="0"/>
              <a:t>Haga clic para modificar el estilo de título del patrón</a:t>
            </a:r>
            <a:endParaRPr lang="en-US" dirty="0"/>
          </a:p>
        </p:txBody>
      </p:sp>
      <p:sp>
        <p:nvSpPr>
          <p:cNvPr id="17" name="Picture Placeholder 2"/>
          <p:cNvSpPr>
            <a:spLocks noGrp="1" noChangeAspect="1"/>
          </p:cNvSpPr>
          <p:nvPr>
            <p:ph type="pic" idx="1"/>
          </p:nvPr>
        </p:nvSpPr>
        <p:spPr>
          <a:xfrm>
            <a:off x="8094831" y="1041400"/>
            <a:ext cx="3063347" cy="4775200"/>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295399" y="3255432"/>
            <a:ext cx="6241816" cy="1828800"/>
          </a:xfrm>
        </p:spPr>
        <p:txBody>
          <a:bodyPr anchor="t">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7" name="Picture 6" descr="HD-PanelContent-GrommetsCombined.png"/>
          <p:cNvPicPr>
            <a:picLocks noChangeAspect="1"/>
          </p:cNvPicPr>
          <p:nvPr/>
        </p:nvPicPr>
        <p:blipFill>
          <a:blip r:embed="rId19">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2" name="Title Placeholder 1"/>
          <p:cNvSpPr>
            <a:spLocks noGrp="1"/>
          </p:cNvSpPr>
          <p:nvPr>
            <p:ph type="title"/>
          </p:nvPr>
        </p:nvSpPr>
        <p:spPr>
          <a:xfrm>
            <a:off x="1295402" y="982132"/>
            <a:ext cx="9601196" cy="1303867"/>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95401" y="2556932"/>
            <a:ext cx="9601196" cy="3318936"/>
          </a:xfrm>
          <a:prstGeom prst="rect">
            <a:avLst/>
          </a:prstGeom>
        </p:spPr>
        <p:txBody>
          <a:bodyPr vert="horz" lIns="91440" tIns="45720" rIns="91440" bIns="45720" rtlCol="0"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8677501" y="5969000"/>
            <a:ext cx="160020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4/30/2020</a:t>
            </a:fld>
            <a:endParaRPr lang="en-US" dirty="0"/>
          </a:p>
        </p:txBody>
      </p:sp>
      <p:sp>
        <p:nvSpPr>
          <p:cNvPr id="5" name="Footer Placeholder 4"/>
          <p:cNvSpPr>
            <a:spLocks noGrp="1"/>
          </p:cNvSpPr>
          <p:nvPr>
            <p:ph type="ftr" sz="quarter" idx="3"/>
          </p:nvPr>
        </p:nvSpPr>
        <p:spPr>
          <a:xfrm>
            <a:off x="1295401" y="5969000"/>
            <a:ext cx="7305900"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353901" y="5969000"/>
            <a:ext cx="542697"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8" r:id="rId2"/>
    <p:sldLayoutId id="2147483651" r:id="rId3"/>
    <p:sldLayoutId id="2147483669"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Preparo mi cuerpo n°1.</a:t>
            </a:r>
            <a:endParaRPr lang="en-US" dirty="0"/>
          </a:p>
        </p:txBody>
      </p:sp>
      <p:sp>
        <p:nvSpPr>
          <p:cNvPr id="3" name="Subtítulo 2"/>
          <p:cNvSpPr>
            <a:spLocks noGrp="1"/>
          </p:cNvSpPr>
          <p:nvPr>
            <p:ph type="subTitle" idx="1"/>
          </p:nvPr>
        </p:nvSpPr>
        <p:spPr/>
        <p:txBody>
          <a:bodyPr/>
          <a:lstStyle/>
          <a:p>
            <a:r>
              <a:rPr lang="es-ES" dirty="0" smtClean="0"/>
              <a:t>Interpretación y creación en teatro.</a:t>
            </a:r>
            <a:endParaRPr lang="en-US" dirty="0"/>
          </a:p>
        </p:txBody>
      </p:sp>
    </p:spTree>
    <p:extLst>
      <p:ext uri="{BB962C8B-B14F-4D97-AF65-F5344CB8AC3E}">
        <p14:creationId xmlns:p14="http://schemas.microsoft.com/office/powerpoint/2010/main" xmlns="" val="26956140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¿Cómo elaborar un correcto esquema corporal?</a:t>
            </a:r>
            <a:endParaRPr lang="en-US" dirty="0"/>
          </a:p>
        </p:txBody>
      </p:sp>
      <p:sp>
        <p:nvSpPr>
          <p:cNvPr id="3" name="Marcador de contenido 2"/>
          <p:cNvSpPr>
            <a:spLocks noGrp="1"/>
          </p:cNvSpPr>
          <p:nvPr>
            <p:ph idx="1"/>
          </p:nvPr>
        </p:nvSpPr>
        <p:spPr/>
        <p:txBody>
          <a:bodyPr/>
          <a:lstStyle/>
          <a:p>
            <a:r>
              <a:rPr lang="es-ES" dirty="0"/>
              <a:t>a. Toma de conciencia y </a:t>
            </a:r>
            <a:r>
              <a:rPr lang="es-ES" dirty="0" smtClean="0"/>
              <a:t>representación.</a:t>
            </a:r>
          </a:p>
          <a:p>
            <a:r>
              <a:rPr lang="es-ES" dirty="0" smtClean="0"/>
              <a:t>b</a:t>
            </a:r>
            <a:r>
              <a:rPr lang="es-ES" dirty="0"/>
              <a:t>. Organización del esquema </a:t>
            </a:r>
            <a:r>
              <a:rPr lang="es-ES" dirty="0" smtClean="0"/>
              <a:t>corporal.</a:t>
            </a:r>
          </a:p>
          <a:p>
            <a:r>
              <a:rPr lang="es-ES" dirty="0" smtClean="0"/>
              <a:t>c</a:t>
            </a:r>
            <a:r>
              <a:rPr lang="es-ES" dirty="0"/>
              <a:t>. Percepción y control del propio </a:t>
            </a:r>
            <a:r>
              <a:rPr lang="es-ES" dirty="0" smtClean="0"/>
              <a:t>cuerpo.</a:t>
            </a:r>
            <a:endParaRPr lang="en-US" dirty="0"/>
          </a:p>
        </p:txBody>
      </p:sp>
    </p:spTree>
    <p:extLst>
      <p:ext uri="{BB962C8B-B14F-4D97-AF65-F5344CB8AC3E}">
        <p14:creationId xmlns:p14="http://schemas.microsoft.com/office/powerpoint/2010/main" xmlns="" val="34670806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 Toma </a:t>
            </a:r>
            <a:r>
              <a:rPr lang="es-ES" dirty="0"/>
              <a:t>de conciencia y </a:t>
            </a:r>
            <a:r>
              <a:rPr lang="es-ES" dirty="0" smtClean="0"/>
              <a:t>representación.</a:t>
            </a:r>
            <a:endParaRPr lang="en-US" dirty="0"/>
          </a:p>
        </p:txBody>
      </p:sp>
      <p:sp>
        <p:nvSpPr>
          <p:cNvPr id="3" name="Marcador de contenido 2"/>
          <p:cNvSpPr>
            <a:spLocks noGrp="1"/>
          </p:cNvSpPr>
          <p:nvPr>
            <p:ph idx="1"/>
          </p:nvPr>
        </p:nvSpPr>
        <p:spPr/>
        <p:txBody>
          <a:bodyPr/>
          <a:lstStyle/>
          <a:p>
            <a:pPr algn="just"/>
            <a:r>
              <a:rPr lang="es-ES" dirty="0"/>
              <a:t>Debemos aprender las dimensiones de nuestro cuerpo y el significado de sus posturas, así como sus posibilidades de acción, a esto le llamaremos imagen corporal.</a:t>
            </a:r>
            <a:endParaRPr lang="en-US" dirty="0"/>
          </a:p>
        </p:txBody>
      </p:sp>
    </p:spTree>
    <p:extLst>
      <p:ext uri="{BB962C8B-B14F-4D97-AF65-F5344CB8AC3E}">
        <p14:creationId xmlns:p14="http://schemas.microsoft.com/office/powerpoint/2010/main" xmlns="" val="14028974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b. Organización </a:t>
            </a:r>
            <a:r>
              <a:rPr lang="en-US" dirty="0"/>
              <a:t>del esquema </a:t>
            </a:r>
            <a:r>
              <a:rPr lang="en-US" dirty="0" smtClean="0"/>
              <a:t>corporal.</a:t>
            </a:r>
            <a:endParaRPr lang="en-US" dirty="0"/>
          </a:p>
        </p:txBody>
      </p:sp>
      <p:sp>
        <p:nvSpPr>
          <p:cNvPr id="3" name="Marcador de contenido 2"/>
          <p:cNvSpPr>
            <a:spLocks noGrp="1"/>
          </p:cNvSpPr>
          <p:nvPr>
            <p:ph idx="1"/>
          </p:nvPr>
        </p:nvSpPr>
        <p:spPr/>
        <p:txBody>
          <a:bodyPr/>
          <a:lstStyle/>
          <a:p>
            <a:pPr algn="just"/>
            <a:r>
              <a:rPr lang="es-ES" dirty="0"/>
              <a:t>La percepción y control del propio cuerpo. Interiorización de las sensaciones relativas a una u otra parte del cuerpo y la sensación de globalidad</a:t>
            </a:r>
            <a:r>
              <a:rPr lang="es-ES" dirty="0" smtClean="0"/>
              <a:t>. Un </a:t>
            </a:r>
            <a:r>
              <a:rPr lang="es-ES" dirty="0"/>
              <a:t>equilibrio postural económico</a:t>
            </a:r>
            <a:r>
              <a:rPr lang="es-ES" dirty="0" smtClean="0"/>
              <a:t>. Una </a:t>
            </a:r>
            <a:r>
              <a:rPr lang="es-ES" dirty="0"/>
              <a:t>lateralidad bien afirmada</a:t>
            </a:r>
            <a:r>
              <a:rPr lang="es-ES" dirty="0" smtClean="0"/>
              <a:t>. Independencia </a:t>
            </a:r>
            <a:r>
              <a:rPr lang="es-ES" dirty="0"/>
              <a:t>de los diferentes segmentos con relación al tronco y entre ellos</a:t>
            </a:r>
            <a:r>
              <a:rPr lang="es-ES" dirty="0" smtClean="0"/>
              <a:t>. Dominio </a:t>
            </a:r>
            <a:r>
              <a:rPr lang="es-ES" dirty="0"/>
              <a:t>de las pulsiones e inhibiciones: Ligado al control psicotónico y de la respiración. (relajación, respiración</a:t>
            </a:r>
            <a:r>
              <a:rPr lang="es-ES" dirty="0" smtClean="0"/>
              <a:t>).</a:t>
            </a:r>
            <a:endParaRPr lang="en-US" dirty="0"/>
          </a:p>
        </p:txBody>
      </p:sp>
    </p:spTree>
    <p:extLst>
      <p:ext uri="{BB962C8B-B14F-4D97-AF65-F5344CB8AC3E}">
        <p14:creationId xmlns:p14="http://schemas.microsoft.com/office/powerpoint/2010/main" xmlns="" val="8810604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 Percepción </a:t>
            </a:r>
            <a:r>
              <a:rPr lang="es-ES" dirty="0"/>
              <a:t>y control del propio </a:t>
            </a:r>
            <a:r>
              <a:rPr lang="es-ES" dirty="0" smtClean="0"/>
              <a:t>cuerpo.</a:t>
            </a:r>
            <a:endParaRPr lang="en-US" dirty="0"/>
          </a:p>
        </p:txBody>
      </p:sp>
      <p:sp>
        <p:nvSpPr>
          <p:cNvPr id="3" name="Marcador de contenido 2"/>
          <p:cNvSpPr>
            <a:spLocks noGrp="1"/>
          </p:cNvSpPr>
          <p:nvPr>
            <p:ph idx="1"/>
          </p:nvPr>
        </p:nvSpPr>
        <p:spPr/>
        <p:txBody>
          <a:bodyPr/>
          <a:lstStyle/>
          <a:p>
            <a:pPr algn="just"/>
            <a:r>
              <a:rPr lang="es-ES" dirty="0"/>
              <a:t>La educación del control del propio cuerpo se realiza en dos </a:t>
            </a:r>
            <a:r>
              <a:rPr lang="es-ES" dirty="0" smtClean="0"/>
              <a:t>niveles: </a:t>
            </a:r>
            <a:r>
              <a:rPr lang="es-ES" dirty="0"/>
              <a:t>El de la conciencia y el conocimiento</a:t>
            </a:r>
            <a:r>
              <a:rPr lang="es-ES" dirty="0" smtClean="0"/>
              <a:t>. </a:t>
            </a:r>
          </a:p>
          <a:p>
            <a:pPr algn="just"/>
            <a:r>
              <a:rPr lang="es-ES" dirty="0" smtClean="0"/>
              <a:t>El </a:t>
            </a:r>
            <a:r>
              <a:rPr lang="es-ES" dirty="0"/>
              <a:t>sujeto aprende a conocer las diferentes partes de su cuerpo, a diferenciarlas y a sentir su papel. </a:t>
            </a:r>
            <a:endParaRPr lang="es-ES" dirty="0" smtClean="0"/>
          </a:p>
          <a:p>
            <a:pPr algn="just"/>
            <a:r>
              <a:rPr lang="es-ES" dirty="0" smtClean="0"/>
              <a:t>El </a:t>
            </a:r>
            <a:r>
              <a:rPr lang="es-ES" dirty="0"/>
              <a:t>control de sí mismo. Le permite llegar la independencia de sus movimientos y a la disponibilidad de su cuerpo con vistas a la acción.</a:t>
            </a:r>
            <a:endParaRPr lang="en-US" dirty="0"/>
          </a:p>
        </p:txBody>
      </p:sp>
    </p:spTree>
    <p:extLst>
      <p:ext uri="{BB962C8B-B14F-4D97-AF65-F5344CB8AC3E}">
        <p14:creationId xmlns:p14="http://schemas.microsoft.com/office/powerpoint/2010/main" xmlns="" val="36674821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a:t>El movimiento </a:t>
            </a:r>
            <a:r>
              <a:rPr lang="en-US" dirty="0" smtClean="0"/>
              <a:t>coreográfico.</a:t>
            </a:r>
            <a:endParaRPr lang="en-US" dirty="0"/>
          </a:p>
        </p:txBody>
      </p:sp>
    </p:spTree>
    <p:extLst>
      <p:ext uri="{BB962C8B-B14F-4D97-AF65-F5344CB8AC3E}">
        <p14:creationId xmlns:p14="http://schemas.microsoft.com/office/powerpoint/2010/main" xmlns="" val="1387016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algn="just"/>
            <a:r>
              <a:rPr lang="es-ES" dirty="0"/>
              <a:t>La noción de coreografía se refiere ante todo a la "grafía del coro": los gestos, motivos y diseños relacionales entre los miembros de un grupo</a:t>
            </a:r>
            <a:r>
              <a:rPr lang="es-ES" dirty="0" smtClean="0"/>
              <a:t>.</a:t>
            </a:r>
          </a:p>
          <a:p>
            <a:pPr algn="just"/>
            <a:r>
              <a:rPr lang="es-ES" dirty="0"/>
              <a:t>Una coreografía…No requiere necesariamente una maestría especializada en danza o en movimiento. Tampoco se limita a un estilo de gestualidad. Busca mas bien las implicaciones del saber "hacer un gesto", la cualidad narrativa de una iniciativa, la señal de una motivación sicológica o mítica.</a:t>
            </a:r>
            <a:endParaRPr lang="en-US" dirty="0"/>
          </a:p>
        </p:txBody>
      </p:sp>
    </p:spTree>
    <p:extLst>
      <p:ext uri="{BB962C8B-B14F-4D97-AF65-F5344CB8AC3E}">
        <p14:creationId xmlns:p14="http://schemas.microsoft.com/office/powerpoint/2010/main" xmlns="" val="31617295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Consecuencias de utilizar una </a:t>
            </a:r>
            <a:r>
              <a:rPr lang="es-ES" dirty="0" smtClean="0"/>
              <a:t>coreografía.</a:t>
            </a:r>
            <a:endParaRPr lang="en-US" dirty="0"/>
          </a:p>
        </p:txBody>
      </p:sp>
      <p:sp>
        <p:nvSpPr>
          <p:cNvPr id="3" name="Marcador de contenido 2"/>
          <p:cNvSpPr>
            <a:spLocks noGrp="1"/>
          </p:cNvSpPr>
          <p:nvPr>
            <p:ph idx="1"/>
          </p:nvPr>
        </p:nvSpPr>
        <p:spPr/>
        <p:txBody>
          <a:bodyPr/>
          <a:lstStyle/>
          <a:p>
            <a:pPr algn="just"/>
            <a:r>
              <a:rPr lang="es-ES" dirty="0"/>
              <a:t>El grupo se descubre más importante que el individuo </a:t>
            </a:r>
            <a:r>
              <a:rPr lang="es-ES" dirty="0" smtClean="0"/>
              <a:t>protagonista. Escuchar </a:t>
            </a:r>
            <a:r>
              <a:rPr lang="es-ES" dirty="0"/>
              <a:t>a los otros es fundamental, escuchar al mundo, al propio texto como ajeno : dejar que lo externo deje su 'impresión' sobre nosotros: lograr escuchar objetivamente al mundo externo dejarse impresionar y recibir emoción</a:t>
            </a:r>
            <a:r>
              <a:rPr lang="es-ES" dirty="0" smtClean="0"/>
              <a:t>. Desarrollar </a:t>
            </a:r>
            <a:r>
              <a:rPr lang="es-ES" dirty="0"/>
              <a:t>la noción de contra-dicción y de la paradoja </a:t>
            </a:r>
            <a:r>
              <a:rPr lang="es-ES" dirty="0" smtClean="0"/>
              <a:t>movimiento/lenguaje.</a:t>
            </a:r>
            <a:endParaRPr lang="en-US" dirty="0"/>
          </a:p>
        </p:txBody>
      </p:sp>
    </p:spTree>
    <p:extLst>
      <p:ext uri="{BB962C8B-B14F-4D97-AF65-F5344CB8AC3E}">
        <p14:creationId xmlns:p14="http://schemas.microsoft.com/office/powerpoint/2010/main" xmlns="" val="22088061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En el teatro es muy importante la respiración.</a:t>
            </a:r>
            <a:endParaRPr lang="en-US" dirty="0"/>
          </a:p>
        </p:txBody>
      </p:sp>
      <p:sp>
        <p:nvSpPr>
          <p:cNvPr id="3" name="Marcador de contenido 2"/>
          <p:cNvSpPr>
            <a:spLocks noGrp="1"/>
          </p:cNvSpPr>
          <p:nvPr>
            <p:ph idx="1"/>
          </p:nvPr>
        </p:nvSpPr>
        <p:spPr/>
        <p:txBody>
          <a:bodyPr/>
          <a:lstStyle/>
          <a:p>
            <a:pPr algn="just"/>
            <a:r>
              <a:rPr lang="es-ES" dirty="0"/>
              <a:t>Los problemas posturales influyen en la disminución de la capacidad respiratoria. Por eso, las alteraciones respiratorias afectan a ciertas capacidades, aumenta la fatiga</a:t>
            </a:r>
            <a:r>
              <a:rPr lang="es-ES" dirty="0" smtClean="0"/>
              <a:t>. La </a:t>
            </a:r>
            <a:r>
              <a:rPr lang="es-ES" dirty="0"/>
              <a:t>oxigenación pobre o insuficiente afecta al rendimiento del actor/bailarín y le exige un sobre-esfuerzo, incrementando el cansancio, la tensión y refuerza el estrés.</a:t>
            </a:r>
            <a:endParaRPr lang="en-US" dirty="0"/>
          </a:p>
        </p:txBody>
      </p:sp>
    </p:spTree>
    <p:extLst>
      <p:ext uri="{BB962C8B-B14F-4D97-AF65-F5344CB8AC3E}">
        <p14:creationId xmlns:p14="http://schemas.microsoft.com/office/powerpoint/2010/main" xmlns="" val="15445582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La </a:t>
            </a:r>
            <a:r>
              <a:rPr lang="es-ES" dirty="0" smtClean="0"/>
              <a:t>relajación y la meditación </a:t>
            </a:r>
            <a:r>
              <a:rPr lang="es-ES" dirty="0"/>
              <a:t>también </a:t>
            </a:r>
            <a:r>
              <a:rPr lang="es-ES" dirty="0" smtClean="0"/>
              <a:t>son importantes.</a:t>
            </a:r>
            <a:endParaRPr lang="en-US" dirty="0"/>
          </a:p>
        </p:txBody>
      </p:sp>
      <p:sp>
        <p:nvSpPr>
          <p:cNvPr id="3" name="Marcador de texto 2"/>
          <p:cNvSpPr>
            <a:spLocks noGrp="1"/>
          </p:cNvSpPr>
          <p:nvPr>
            <p:ph type="body" idx="1"/>
          </p:nvPr>
        </p:nvSpPr>
        <p:spPr/>
        <p:txBody>
          <a:bodyPr/>
          <a:lstStyle/>
          <a:p>
            <a:r>
              <a:rPr lang="es-ES" dirty="0" smtClean="0"/>
              <a:t>Relajación:</a:t>
            </a:r>
            <a:endParaRPr lang="en-US" dirty="0"/>
          </a:p>
        </p:txBody>
      </p:sp>
      <p:sp>
        <p:nvSpPr>
          <p:cNvPr id="4" name="Marcador de contenido 3"/>
          <p:cNvSpPr>
            <a:spLocks noGrp="1"/>
          </p:cNvSpPr>
          <p:nvPr>
            <p:ph sz="half" idx="2"/>
          </p:nvPr>
        </p:nvSpPr>
        <p:spPr/>
        <p:txBody>
          <a:bodyPr>
            <a:normAutofit fontScale="92500"/>
          </a:bodyPr>
          <a:lstStyle/>
          <a:p>
            <a:pPr algn="just"/>
            <a:r>
              <a:rPr lang="es-ES" dirty="0"/>
              <a:t>La RELAJACIÓN es el menor estado de tensión muscular. Cuando aprendemos a entrenar los músculos para que se relajen totalmente, desarrollamos una mayor sensibilidad de los sentimientos y respuestas corporales.</a:t>
            </a:r>
            <a:endParaRPr lang="en-US" dirty="0"/>
          </a:p>
        </p:txBody>
      </p:sp>
      <p:sp>
        <p:nvSpPr>
          <p:cNvPr id="5" name="Marcador de texto 4"/>
          <p:cNvSpPr>
            <a:spLocks noGrp="1"/>
          </p:cNvSpPr>
          <p:nvPr>
            <p:ph type="body" sz="quarter" idx="3"/>
          </p:nvPr>
        </p:nvSpPr>
        <p:spPr/>
        <p:txBody>
          <a:bodyPr/>
          <a:lstStyle/>
          <a:p>
            <a:r>
              <a:rPr lang="es-ES" dirty="0" smtClean="0"/>
              <a:t>Meditación:</a:t>
            </a:r>
            <a:endParaRPr lang="en-US" dirty="0"/>
          </a:p>
        </p:txBody>
      </p:sp>
      <p:sp>
        <p:nvSpPr>
          <p:cNvPr id="6" name="Marcador de contenido 5"/>
          <p:cNvSpPr>
            <a:spLocks noGrp="1"/>
          </p:cNvSpPr>
          <p:nvPr>
            <p:ph sz="quarter" idx="4"/>
          </p:nvPr>
        </p:nvSpPr>
        <p:spPr/>
        <p:txBody>
          <a:bodyPr>
            <a:normAutofit fontScale="92500"/>
          </a:bodyPr>
          <a:lstStyle/>
          <a:p>
            <a:pPr algn="just"/>
            <a:r>
              <a:rPr lang="es-ES" dirty="0"/>
              <a:t>La </a:t>
            </a:r>
            <a:r>
              <a:rPr lang="es-ES" dirty="0" smtClean="0"/>
              <a:t>MEDITACIÓN consiste </a:t>
            </a:r>
            <a:r>
              <a:rPr lang="es-ES" dirty="0"/>
              <a:t>en relajarse y convertirse en testigo del pensamiento. Se lleva a la consciencia lo que está inconsciente. Implica una disciplina de la mente. Los estados profundos de consciencia llevan a una profunda calma.</a:t>
            </a:r>
            <a:endParaRPr lang="en-US" dirty="0"/>
          </a:p>
        </p:txBody>
      </p:sp>
    </p:spTree>
    <p:extLst>
      <p:ext uri="{BB962C8B-B14F-4D97-AF65-F5344CB8AC3E}">
        <p14:creationId xmlns:p14="http://schemas.microsoft.com/office/powerpoint/2010/main" xmlns="" val="25174548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Las técnicas de relajación pueden ser: Corporales o </a:t>
            </a:r>
            <a:r>
              <a:rPr lang="es-ES" dirty="0" smtClean="0"/>
              <a:t>Cognitivas.</a:t>
            </a:r>
            <a:endParaRPr lang="en-US" dirty="0"/>
          </a:p>
        </p:txBody>
      </p:sp>
    </p:spTree>
    <p:extLst>
      <p:ext uri="{BB962C8B-B14F-4D97-AF65-F5344CB8AC3E}">
        <p14:creationId xmlns:p14="http://schemas.microsoft.com/office/powerpoint/2010/main" xmlns="" val="22527206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Indicaciones para el trabajo en cuarentena</a:t>
            </a:r>
            <a:br>
              <a:rPr lang="es-ES" dirty="0"/>
            </a:br>
            <a:endParaRPr lang="en-US" dirty="0"/>
          </a:p>
        </p:txBody>
      </p:sp>
      <p:sp>
        <p:nvSpPr>
          <p:cNvPr id="3" name="Marcador de contenido 2"/>
          <p:cNvSpPr>
            <a:spLocks noGrp="1"/>
          </p:cNvSpPr>
          <p:nvPr>
            <p:ph idx="1"/>
          </p:nvPr>
        </p:nvSpPr>
        <p:spPr>
          <a:xfrm>
            <a:off x="642257" y="2129245"/>
            <a:ext cx="10907485" cy="3997235"/>
          </a:xfrm>
        </p:spPr>
        <p:txBody>
          <a:bodyPr>
            <a:normAutofit fontScale="62500" lnSpcReduction="20000"/>
          </a:bodyPr>
          <a:lstStyle/>
          <a:p>
            <a:endParaRPr lang="es-ES" dirty="0"/>
          </a:p>
          <a:p>
            <a:pPr marL="0" indent="0" algn="just">
              <a:buNone/>
            </a:pPr>
            <a:r>
              <a:rPr lang="es-ES" dirty="0"/>
              <a:t>Durante este periodo los trabajos serán enviados en este tipo de formato, el cual posee el contenido de trabajo y la propuesta de evaluación que deben realizar. Encontrarán también, en algunos casos, links que les servirán de apoyo y ejemplo, pero que no son determinantes a la hora de hacer sus trabajos. </a:t>
            </a:r>
          </a:p>
          <a:p>
            <a:pPr marL="0" indent="0" algn="just">
              <a:buNone/>
            </a:pPr>
            <a:r>
              <a:rPr lang="es-ES" dirty="0"/>
              <a:t>Al final de cada presentación se muestra la rúbrica de evaluación para que tengan claridad de los criterios que serán considerados al momento de la calificación a su regreso.</a:t>
            </a:r>
          </a:p>
          <a:p>
            <a:pPr marL="0" indent="0" algn="just">
              <a:buNone/>
            </a:pPr>
            <a:r>
              <a:rPr lang="es-ES" dirty="0"/>
              <a:t>Todo el contenido presente en este PPT debe estar traspasado en su totalidad en sus croqueras o cuadernos de la asignatura (si lograron ver el contenido en clases omita este paso), ya que al regreso corresponderán a uno o más timbres que finalmente se traducen en una nota. (En caso de no poseer el cuaderno o croquera realizar las actividades en un cuaderno secundario el cual será revisado a su regreso).</a:t>
            </a:r>
          </a:p>
          <a:p>
            <a:pPr marL="0" indent="0" algn="just">
              <a:buNone/>
            </a:pPr>
            <a:r>
              <a:rPr lang="es-ES" dirty="0"/>
              <a:t>Una vez que retomemos las actividades en el establecimiento deben hacer llegar todos sus trabajos y cuadernos o croqueras la primera clase que tengamos juntos esa semana. Cada trabajo debe venir terminado y con la identificación del estudiante de manera clara, al igual que sus cuadernos o croqueras.</a:t>
            </a:r>
          </a:p>
          <a:p>
            <a:pPr marL="0" indent="0" algn="just">
              <a:buNone/>
            </a:pPr>
            <a:r>
              <a:rPr lang="es-ES" dirty="0"/>
              <a:t>En caso de poseer algún tipo de duda respecto de las diferentes actividades pueden enviarme un correo a rosita.torres@ssvp.cl el cual será respondido lo más rápido posible.</a:t>
            </a:r>
          </a:p>
          <a:p>
            <a:pPr marL="0" indent="0" algn="just">
              <a:buNone/>
            </a:pPr>
            <a:r>
              <a:rPr lang="es-ES" dirty="0"/>
              <a:t>Confiando en que todo esto pasará pronto y nos volveremos a ver más temprano que tarde me despido con un fuerte y afectuoso abrazo.</a:t>
            </a:r>
          </a:p>
          <a:p>
            <a:pPr marL="0" indent="0" algn="just">
              <a:buNone/>
            </a:pPr>
            <a:r>
              <a:rPr lang="es-ES" dirty="0"/>
              <a:t>Los extraña mucho su profesora Rosita.</a:t>
            </a:r>
          </a:p>
        </p:txBody>
      </p:sp>
    </p:spTree>
    <p:extLst>
      <p:ext uri="{BB962C8B-B14F-4D97-AF65-F5344CB8AC3E}">
        <p14:creationId xmlns:p14="http://schemas.microsoft.com/office/powerpoint/2010/main" xmlns="" val="27261392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a:t>Técnicas </a:t>
            </a:r>
            <a:r>
              <a:rPr lang="en-US" dirty="0" smtClean="0"/>
              <a:t>corporales.</a:t>
            </a:r>
            <a:endParaRPr lang="en-US" dirty="0"/>
          </a:p>
        </p:txBody>
      </p:sp>
      <p:sp>
        <p:nvSpPr>
          <p:cNvPr id="3" name="Marcador de contenido 2"/>
          <p:cNvSpPr>
            <a:spLocks noGrp="1"/>
          </p:cNvSpPr>
          <p:nvPr>
            <p:ph idx="1"/>
          </p:nvPr>
        </p:nvSpPr>
        <p:spPr/>
        <p:txBody>
          <a:bodyPr/>
          <a:lstStyle/>
          <a:p>
            <a:pPr algn="just"/>
            <a:r>
              <a:rPr lang="es-ES" dirty="0" smtClean="0"/>
              <a:t>Técnicas </a:t>
            </a:r>
            <a:r>
              <a:rPr lang="es-ES" dirty="0"/>
              <a:t>que se enfocan en los aspectos corporales o técnicas de músculo a mente. </a:t>
            </a:r>
            <a:endParaRPr lang="es-ES" dirty="0" smtClean="0"/>
          </a:p>
          <a:p>
            <a:pPr algn="just"/>
            <a:r>
              <a:rPr lang="es-ES" dirty="0" smtClean="0"/>
              <a:t>Técnica </a:t>
            </a:r>
            <a:r>
              <a:rPr lang="es-ES" dirty="0"/>
              <a:t>de Jacobson o Relajación </a:t>
            </a:r>
            <a:r>
              <a:rPr lang="es-ES" dirty="0" smtClean="0"/>
              <a:t>Progresiva: </a:t>
            </a:r>
            <a:r>
              <a:rPr lang="es-ES" dirty="0"/>
              <a:t>Consiste en una serie de ejercicios que implican el contraer un grupo muscular específico, sostener la contracción varios segundos antes de relajarse. Percibir la tensión muscular y luego la distensión. Sólo se aprende a reconocer la situación de tensión cuando se logra relajar totalmente.</a:t>
            </a:r>
            <a:endParaRPr lang="en-US" dirty="0"/>
          </a:p>
        </p:txBody>
      </p:sp>
    </p:spTree>
    <p:extLst>
      <p:ext uri="{BB962C8B-B14F-4D97-AF65-F5344CB8AC3E}">
        <p14:creationId xmlns:p14="http://schemas.microsoft.com/office/powerpoint/2010/main" xmlns="" val="30056132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a:t>Técnicas cognitivas o mentales.</a:t>
            </a:r>
          </a:p>
        </p:txBody>
      </p:sp>
      <p:sp>
        <p:nvSpPr>
          <p:cNvPr id="3" name="Marcador de contenido 2"/>
          <p:cNvSpPr>
            <a:spLocks noGrp="1"/>
          </p:cNvSpPr>
          <p:nvPr>
            <p:ph idx="1"/>
          </p:nvPr>
        </p:nvSpPr>
        <p:spPr/>
        <p:txBody>
          <a:bodyPr/>
          <a:lstStyle/>
          <a:p>
            <a:pPr algn="just"/>
            <a:r>
              <a:rPr lang="es-ES" dirty="0"/>
              <a:t>La Neurociencia Cognitiva demuestra que el encéfalo no se limita a recibir impresiones del mundo externo, sino que más bien construye imágenes visuales. El encéfalo logra estos procesos gracias a que sus células nerviosas están conectadas entre sí de modo preciso y ordenado. La estructura y función las conexiones entre las células nerviosas llegan a modificarse con la experiencia. Se basa en las representaciones internas (imágenes, pensamientos, ideas, recuerdos…) que modifican nuestro estado psicofísico. Incluye meditación, entrenamiento autógeno e imaginativo.</a:t>
            </a:r>
            <a:endParaRPr lang="en-US" dirty="0"/>
          </a:p>
        </p:txBody>
      </p:sp>
    </p:spTree>
    <p:extLst>
      <p:ext uri="{BB962C8B-B14F-4D97-AF65-F5344CB8AC3E}">
        <p14:creationId xmlns:p14="http://schemas.microsoft.com/office/powerpoint/2010/main" xmlns="" val="34214899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Ticket de entrada:</a:t>
            </a:r>
            <a:endParaRPr lang="en-US" dirty="0"/>
          </a:p>
        </p:txBody>
      </p:sp>
      <p:sp>
        <p:nvSpPr>
          <p:cNvPr id="3" name="Marcador de contenido 2"/>
          <p:cNvSpPr>
            <a:spLocks noGrp="1"/>
          </p:cNvSpPr>
          <p:nvPr>
            <p:ph idx="1"/>
          </p:nvPr>
        </p:nvSpPr>
        <p:spPr/>
        <p:txBody>
          <a:bodyPr/>
          <a:lstStyle/>
          <a:p>
            <a:pPr marL="457200" indent="-457200">
              <a:buFont typeface="+mj-lt"/>
              <a:buAutoNum type="arabicPeriod"/>
            </a:pPr>
            <a:r>
              <a:rPr lang="es-ES" dirty="0" smtClean="0"/>
              <a:t>¿Qué entendemos por cuerpo?</a:t>
            </a:r>
          </a:p>
          <a:p>
            <a:pPr marL="457200" indent="-457200">
              <a:buFont typeface="+mj-lt"/>
              <a:buAutoNum type="arabicPeriod"/>
            </a:pPr>
            <a:r>
              <a:rPr lang="es-ES" dirty="0" smtClean="0"/>
              <a:t>¿Qué diferencia existe entre cuerpo y expresión corporal?</a:t>
            </a:r>
          </a:p>
          <a:p>
            <a:pPr marL="457200" indent="-457200">
              <a:buFont typeface="+mj-lt"/>
              <a:buAutoNum type="arabicPeriod"/>
            </a:pPr>
            <a:r>
              <a:rPr lang="es-ES" dirty="0" smtClean="0"/>
              <a:t>¿Cuál es la importancia del cuerpo en el teatro?</a:t>
            </a:r>
          </a:p>
          <a:p>
            <a:pPr marL="457200" indent="-457200">
              <a:buFont typeface="+mj-lt"/>
              <a:buAutoNum type="arabicPeriod"/>
            </a:pPr>
            <a:r>
              <a:rPr lang="es-ES" dirty="0" smtClean="0"/>
              <a:t>¿Conocemos nuestro cuerpo y sus limitaciones?</a:t>
            </a:r>
            <a:endParaRPr lang="en-US" dirty="0"/>
          </a:p>
        </p:txBody>
      </p:sp>
    </p:spTree>
    <p:extLst>
      <p:ext uri="{BB962C8B-B14F-4D97-AF65-F5344CB8AC3E}">
        <p14:creationId xmlns:p14="http://schemas.microsoft.com/office/powerpoint/2010/main" xmlns="" val="39679869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 cuerpo y la expresión corporal en el teatro.</a:t>
            </a:r>
            <a:endParaRPr lang="en-US" dirty="0"/>
          </a:p>
        </p:txBody>
      </p:sp>
    </p:spTree>
    <p:extLst>
      <p:ext uri="{BB962C8B-B14F-4D97-AF65-F5344CB8AC3E}">
        <p14:creationId xmlns:p14="http://schemas.microsoft.com/office/powerpoint/2010/main" xmlns="" val="26378604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Definición de cuerpo.</a:t>
            </a:r>
            <a:endParaRPr lang="en-US" dirty="0"/>
          </a:p>
        </p:txBody>
      </p:sp>
      <p:sp>
        <p:nvSpPr>
          <p:cNvPr id="3" name="Marcador de contenido 2"/>
          <p:cNvSpPr>
            <a:spLocks noGrp="1"/>
          </p:cNvSpPr>
          <p:nvPr>
            <p:ph idx="1"/>
          </p:nvPr>
        </p:nvSpPr>
        <p:spPr/>
        <p:txBody>
          <a:bodyPr>
            <a:normAutofit fontScale="92500" lnSpcReduction="10000"/>
          </a:bodyPr>
          <a:lstStyle/>
          <a:p>
            <a:pPr algn="just"/>
            <a:r>
              <a:rPr lang="es-ES" dirty="0"/>
              <a:t>Se conoce como cuerpo al conjunto de todas las partes materiales que componen el organismo del ser humano y animal. No obstante, la expresión cuerpo es asumida como sinónimo de cadáver, es decir, al cuerpo sin vida</a:t>
            </a:r>
            <a:r>
              <a:rPr lang="es-ES" dirty="0" smtClean="0"/>
              <a:t>.</a:t>
            </a:r>
          </a:p>
          <a:p>
            <a:pPr algn="just"/>
            <a:r>
              <a:rPr lang="es-ES" dirty="0"/>
              <a:t>La palabra cuerpo es de origen latín corpus refiriéndose a la figura del cuerpo humano que está formada por cabeza, tronco y extremidades cuyo estudio de su estructura y morfología es llamada anatomía</a:t>
            </a:r>
            <a:r>
              <a:rPr lang="es-ES" dirty="0" smtClean="0"/>
              <a:t>.</a:t>
            </a:r>
          </a:p>
          <a:p>
            <a:pPr algn="just"/>
            <a:r>
              <a:rPr lang="es-ES" dirty="0"/>
              <a:t>El cultivo del cuerpo y el equilibrio del cuerpo y de la mente ha sido un tema bastante discutido desde los tiempos modernos que se refleja con el uso de la frase "Mente sana en cuerpo sano".</a:t>
            </a:r>
            <a:endParaRPr lang="en-US" dirty="0"/>
          </a:p>
        </p:txBody>
      </p:sp>
    </p:spTree>
    <p:extLst>
      <p:ext uri="{BB962C8B-B14F-4D97-AF65-F5344CB8AC3E}">
        <p14:creationId xmlns:p14="http://schemas.microsoft.com/office/powerpoint/2010/main" xmlns="" val="7845756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err="1"/>
              <a:t>Cuerpo</a:t>
            </a:r>
            <a:r>
              <a:rPr lang="en-US" dirty="0"/>
              <a:t> </a:t>
            </a:r>
            <a:r>
              <a:rPr lang="en-US" dirty="0" err="1"/>
              <a:t>en</a:t>
            </a:r>
            <a:r>
              <a:rPr lang="en-US" dirty="0"/>
              <a:t> </a:t>
            </a:r>
            <a:r>
              <a:rPr lang="en-US" dirty="0" err="1" smtClean="0"/>
              <a:t>filosofía</a:t>
            </a:r>
            <a:r>
              <a:rPr lang="en-US" dirty="0" smtClean="0"/>
              <a:t>.</a:t>
            </a:r>
            <a:endParaRPr lang="en-US" dirty="0"/>
          </a:p>
        </p:txBody>
      </p:sp>
      <p:sp>
        <p:nvSpPr>
          <p:cNvPr id="3" name="Marcador de contenido 2"/>
          <p:cNvSpPr>
            <a:spLocks noGrp="1"/>
          </p:cNvSpPr>
          <p:nvPr>
            <p:ph idx="1"/>
          </p:nvPr>
        </p:nvSpPr>
        <p:spPr/>
        <p:txBody>
          <a:bodyPr/>
          <a:lstStyle/>
          <a:p>
            <a:pPr algn="just"/>
            <a:r>
              <a:rPr lang="es-ES" dirty="0"/>
              <a:t>En la filosofía, el cuerpo ha sido objeto de estudio junto al alma. Según Platón, el cuerpo era la cárcel del alma con quien el hombre se identifica, es decir, para la filosofía platónica el alma es más real que el cuerpo.</a:t>
            </a:r>
          </a:p>
          <a:p>
            <a:pPr algn="just"/>
            <a:endParaRPr lang="es-ES" dirty="0"/>
          </a:p>
          <a:p>
            <a:pPr algn="just"/>
            <a:r>
              <a:rPr lang="es-ES" dirty="0"/>
              <a:t>Por el contrario, con Aristóteles, el cuerpo fue apreciado como una realidad del hombre, sin el cual no puede ser entendido como hombre. Como tal, el cuerpo fue elevado a la más alta consideración de lo humano.</a:t>
            </a:r>
            <a:endParaRPr lang="en-US" dirty="0"/>
          </a:p>
        </p:txBody>
      </p:sp>
    </p:spTree>
    <p:extLst>
      <p:ext uri="{BB962C8B-B14F-4D97-AF65-F5344CB8AC3E}">
        <p14:creationId xmlns:p14="http://schemas.microsoft.com/office/powerpoint/2010/main" xmlns="" val="6141841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 El teatro y la Expresión </a:t>
            </a:r>
            <a:r>
              <a:rPr lang="es-ES" dirty="0" smtClean="0"/>
              <a:t>Corporal.</a:t>
            </a:r>
            <a:endParaRPr lang="en-US" dirty="0"/>
          </a:p>
        </p:txBody>
      </p:sp>
      <p:sp>
        <p:nvSpPr>
          <p:cNvPr id="3" name="Marcador de texto 2"/>
          <p:cNvSpPr>
            <a:spLocks noGrp="1"/>
          </p:cNvSpPr>
          <p:nvPr>
            <p:ph type="body" idx="1"/>
          </p:nvPr>
        </p:nvSpPr>
        <p:spPr/>
        <p:txBody>
          <a:bodyPr/>
          <a:lstStyle/>
          <a:p>
            <a:r>
              <a:rPr lang="en-US" dirty="0" err="1"/>
              <a:t>Principios</a:t>
            </a:r>
            <a:r>
              <a:rPr lang="en-US" dirty="0"/>
              <a:t> </a:t>
            </a:r>
            <a:r>
              <a:rPr lang="en-US" dirty="0" err="1" smtClean="0"/>
              <a:t>básicos</a:t>
            </a:r>
            <a:r>
              <a:rPr lang="en-US" dirty="0" smtClean="0"/>
              <a:t>.</a:t>
            </a:r>
            <a:endParaRPr lang="en-US" dirty="0"/>
          </a:p>
        </p:txBody>
      </p:sp>
    </p:spTree>
    <p:extLst>
      <p:ext uri="{BB962C8B-B14F-4D97-AF65-F5344CB8AC3E}">
        <p14:creationId xmlns:p14="http://schemas.microsoft.com/office/powerpoint/2010/main" xmlns="" val="2780965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En el teatro lo principal es conocer nuestro </a:t>
            </a:r>
            <a:r>
              <a:rPr lang="es-ES" dirty="0" smtClean="0"/>
              <a:t>cuerpo.</a:t>
            </a:r>
            <a:endParaRPr lang="en-US" dirty="0"/>
          </a:p>
        </p:txBody>
      </p:sp>
      <p:sp>
        <p:nvSpPr>
          <p:cNvPr id="3" name="Marcador de contenido 2"/>
          <p:cNvSpPr>
            <a:spLocks noGrp="1"/>
          </p:cNvSpPr>
          <p:nvPr>
            <p:ph idx="1"/>
          </p:nvPr>
        </p:nvSpPr>
        <p:spPr/>
        <p:txBody>
          <a:bodyPr>
            <a:normAutofit fontScale="85000" lnSpcReduction="10000"/>
          </a:bodyPr>
          <a:lstStyle/>
          <a:p>
            <a:pPr marL="0" indent="0">
              <a:buNone/>
            </a:pPr>
            <a:r>
              <a:rPr lang="es-ES" dirty="0" smtClean="0"/>
              <a:t>Esquema corporal:</a:t>
            </a:r>
          </a:p>
          <a:p>
            <a:pPr algn="just"/>
            <a:r>
              <a:rPr lang="es-ES" dirty="0"/>
              <a:t>Es la conciencia que tenemos de nuestro cuerpo, de la situación y relación entre los diferentes segmentos que lo componen y de como el sujeto lo va percibiendo a lo largo de su vida</a:t>
            </a:r>
            <a:r>
              <a:rPr lang="es-ES" dirty="0" smtClean="0"/>
              <a:t>.</a:t>
            </a:r>
          </a:p>
          <a:p>
            <a:pPr algn="just"/>
            <a:r>
              <a:rPr lang="es-ES" dirty="0"/>
              <a:t>Equivale a la representación mental de nuestro cuerpo, con lo que éste se convierte en objeto de conocimiento de sí. Tal y como afirma H. </a:t>
            </a:r>
            <a:r>
              <a:rPr lang="es-ES" dirty="0" err="1" smtClean="0"/>
              <a:t>Wallon</a:t>
            </a:r>
            <a:r>
              <a:rPr lang="es-ES" dirty="0"/>
              <a:t>*</a:t>
            </a:r>
            <a:r>
              <a:rPr lang="es-ES" dirty="0" smtClean="0"/>
              <a:t>, </a:t>
            </a:r>
            <a:r>
              <a:rPr lang="es-ES" dirty="0"/>
              <a:t>"El esquema corporal es una necesidad; se constituye según las necesidades de la actividad. Es el resultado y la condición de las justas relaciones entre el individuo y el medio</a:t>
            </a:r>
            <a:r>
              <a:rPr lang="es-ES" dirty="0" smtClean="0"/>
              <a:t>".</a:t>
            </a:r>
          </a:p>
          <a:p>
            <a:pPr marL="0" indent="0" algn="just">
              <a:buNone/>
            </a:pPr>
            <a:r>
              <a:rPr lang="es-ES" dirty="0" smtClean="0"/>
              <a:t>*Psicólogo </a:t>
            </a:r>
            <a:r>
              <a:rPr lang="es-ES" dirty="0"/>
              <a:t>francés, profesor del Colegio de Francia, director de estudios de la Escuela Práctica de Altos Estudios y director del Instituto de Investigaciones </a:t>
            </a:r>
            <a:r>
              <a:rPr lang="es-ES" dirty="0" err="1"/>
              <a:t>Psicobiológicas</a:t>
            </a:r>
            <a:r>
              <a:rPr lang="es-ES" dirty="0"/>
              <a:t> del </a:t>
            </a:r>
            <a:r>
              <a:rPr lang="es-ES" dirty="0" smtClean="0"/>
              <a:t>Niño.</a:t>
            </a:r>
            <a:endParaRPr lang="en-US" dirty="0"/>
          </a:p>
        </p:txBody>
      </p:sp>
    </p:spTree>
    <p:extLst>
      <p:ext uri="{BB962C8B-B14F-4D97-AF65-F5344CB8AC3E}">
        <p14:creationId xmlns:p14="http://schemas.microsoft.com/office/powerpoint/2010/main" xmlns="" val="40447868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Los elementos necesarios para una correcta elaboración del esquema corporal son:</a:t>
            </a:r>
            <a:endParaRPr lang="en-US" dirty="0"/>
          </a:p>
        </p:txBody>
      </p:sp>
      <p:sp>
        <p:nvSpPr>
          <p:cNvPr id="3" name="Marcador de contenido 2"/>
          <p:cNvSpPr>
            <a:spLocks noGrp="1"/>
          </p:cNvSpPr>
          <p:nvPr>
            <p:ph idx="1"/>
          </p:nvPr>
        </p:nvSpPr>
        <p:spPr/>
        <p:txBody>
          <a:bodyPr>
            <a:normAutofit fontScale="85000" lnSpcReduction="20000"/>
          </a:bodyPr>
          <a:lstStyle/>
          <a:p>
            <a:pPr algn="just"/>
            <a:r>
              <a:rPr lang="es-ES" dirty="0"/>
              <a:t>El control tónico, el control postural, el control </a:t>
            </a:r>
            <a:r>
              <a:rPr lang="es-ES" dirty="0" smtClean="0"/>
              <a:t>respiratorio, </a:t>
            </a:r>
            <a:r>
              <a:rPr lang="es-ES" dirty="0"/>
              <a:t>las capacidades perceptivas y la lateralización</a:t>
            </a:r>
            <a:r>
              <a:rPr lang="es-ES" dirty="0" smtClean="0"/>
              <a:t>.</a:t>
            </a:r>
          </a:p>
          <a:p>
            <a:pPr algn="just"/>
            <a:r>
              <a:rPr lang="es-ES" dirty="0"/>
              <a:t>Un esquema corporal mal estructurado se manifiesta en un déficit en la relación hombre-mundo exterior</a:t>
            </a:r>
            <a:r>
              <a:rPr lang="es-ES" dirty="0" smtClean="0"/>
              <a:t>: </a:t>
            </a:r>
          </a:p>
          <a:p>
            <a:pPr algn="just"/>
            <a:r>
              <a:rPr lang="es-ES" dirty="0" smtClean="0"/>
              <a:t>Déficit </a:t>
            </a:r>
            <a:r>
              <a:rPr lang="es-ES" dirty="0" err="1"/>
              <a:t>motórico</a:t>
            </a:r>
            <a:r>
              <a:rPr lang="es-ES" dirty="0"/>
              <a:t>: torpeza. lentitud, incoordinación, mala lateralización</a:t>
            </a:r>
            <a:r>
              <a:rPr lang="es-ES" dirty="0" smtClean="0"/>
              <a:t>. </a:t>
            </a:r>
          </a:p>
          <a:p>
            <a:pPr algn="just"/>
            <a:r>
              <a:rPr lang="es-ES" dirty="0" smtClean="0"/>
              <a:t>Déficit </a:t>
            </a:r>
            <a:r>
              <a:rPr lang="es-ES" dirty="0"/>
              <a:t>perceptivo: mala organización espacial y estructuración espacio-temporal, coordinación visomotora</a:t>
            </a:r>
            <a:r>
              <a:rPr lang="es-ES" dirty="0" smtClean="0"/>
              <a:t>. </a:t>
            </a:r>
          </a:p>
          <a:p>
            <a:pPr algn="just"/>
            <a:r>
              <a:rPr lang="es-ES" dirty="0" smtClean="0"/>
              <a:t>Déficit </a:t>
            </a:r>
            <a:r>
              <a:rPr lang="es-ES" dirty="0"/>
              <a:t>afectivo: inseguridad, baja autoestima, insociabilidad, etc. </a:t>
            </a:r>
            <a:endParaRPr lang="es-ES" dirty="0" smtClean="0"/>
          </a:p>
          <a:p>
            <a:pPr algn="just"/>
            <a:r>
              <a:rPr lang="es-ES" dirty="0" smtClean="0"/>
              <a:t>La </a:t>
            </a:r>
            <a:r>
              <a:rPr lang="es-ES" dirty="0"/>
              <a:t>noción de esquema corporal se halla también regida por los estados emocionales del individuo como consecuencia de sus experiencias vividas.</a:t>
            </a:r>
            <a:endParaRPr lang="en-US" dirty="0"/>
          </a:p>
        </p:txBody>
      </p:sp>
    </p:spTree>
    <p:extLst>
      <p:ext uri="{BB962C8B-B14F-4D97-AF65-F5344CB8AC3E}">
        <p14:creationId xmlns:p14="http://schemas.microsoft.com/office/powerpoint/2010/main" xmlns="" val="26065595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ánico">
  <a:themeElements>
    <a:clrScheme name="Organic">
      <a:dk1>
        <a:sysClr val="windowText" lastClr="000000"/>
      </a:dk1>
      <a:lt1>
        <a:sysClr val="window" lastClr="FFFFFF"/>
      </a:lt1>
      <a:dk2>
        <a:srgbClr val="212121"/>
      </a:dk2>
      <a:lt2>
        <a:srgbClr val="DADADA"/>
      </a:lt2>
      <a:accent1>
        <a:srgbClr val="AB946B"/>
      </a:accent1>
      <a:accent2>
        <a:srgbClr val="C04F32"/>
      </a:accent2>
      <a:accent3>
        <a:srgbClr val="DD8C3C"/>
      </a:accent3>
      <a:accent4>
        <a:srgbClr val="8E684C"/>
      </a:accent4>
      <a:accent5>
        <a:srgbClr val="CBAF62"/>
      </a:accent5>
      <a:accent6>
        <a:srgbClr val="803348"/>
      </a:accent6>
      <a:hlink>
        <a:srgbClr val="86724D"/>
      </a:hlink>
      <a:folHlink>
        <a:srgbClr val="B99E84"/>
      </a:folHlink>
    </a:clrScheme>
    <a:fontScheme name="Organic">
      <a:majorFont>
        <a:latin typeface="Garamond"/>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xmlns="" name="Organic" id="{28CDC826-8792-45C0-861B-85EB3ADEDA33}" vid="{A2BEDC8B-F191-493B-BA33-0F4F800A89D3}"/>
    </a:ext>
  </a:extLst>
</a:theme>
</file>

<file path=docProps/app.xml><?xml version="1.0" encoding="utf-8"?>
<Properties xmlns="http://schemas.openxmlformats.org/officeDocument/2006/extended-properties" xmlns:vt="http://schemas.openxmlformats.org/officeDocument/2006/docPropsVTypes">
  <Template>Organic</Template>
  <TotalTime>60</TotalTime>
  <Words>1519</Words>
  <Application>Microsoft Office PowerPoint</Application>
  <PresentationFormat>Personalizado</PresentationFormat>
  <Paragraphs>69</Paragraphs>
  <Slides>21</Slides>
  <Notes>0</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Orgánico</vt:lpstr>
      <vt:lpstr>Preparo mi cuerpo n°1.</vt:lpstr>
      <vt:lpstr>Indicaciones para el trabajo en cuarentena </vt:lpstr>
      <vt:lpstr>Ticket de entrada:</vt:lpstr>
      <vt:lpstr>El cuerpo y la expresión corporal en el teatro.</vt:lpstr>
      <vt:lpstr>Definición de cuerpo.</vt:lpstr>
      <vt:lpstr>Cuerpo en filosofía.</vt:lpstr>
      <vt:lpstr> El teatro y la Expresión Corporal.</vt:lpstr>
      <vt:lpstr>En el teatro lo principal es conocer nuestro cuerpo.</vt:lpstr>
      <vt:lpstr>Los elementos necesarios para una correcta elaboración del esquema corporal son:</vt:lpstr>
      <vt:lpstr>¿Cómo elaborar un correcto esquema corporal?</vt:lpstr>
      <vt:lpstr>a. Toma de conciencia y representación.</vt:lpstr>
      <vt:lpstr>b. Organización del esquema corporal.</vt:lpstr>
      <vt:lpstr>c. Percepción y control del propio cuerpo.</vt:lpstr>
      <vt:lpstr>El movimiento coreográfico.</vt:lpstr>
      <vt:lpstr>Diapositiva 15</vt:lpstr>
      <vt:lpstr>Consecuencias de utilizar una coreografía.</vt:lpstr>
      <vt:lpstr>En el teatro es muy importante la respiración.</vt:lpstr>
      <vt:lpstr>La relajación y la meditación también son importantes.</vt:lpstr>
      <vt:lpstr>Las técnicas de relajación pueden ser: Corporales o Cognitivas.</vt:lpstr>
      <vt:lpstr>Técnicas corporales.</vt:lpstr>
      <vt:lpstr>Técnicas cognitivas o mentales.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Preparo mi cuerpo.</dc:title>
  <dc:creator>Rosita</dc:creator>
  <cp:lastModifiedBy>Carlos</cp:lastModifiedBy>
  <cp:revision>8</cp:revision>
  <dcterms:created xsi:type="dcterms:W3CDTF">2020-03-30T18:02:21Z</dcterms:created>
  <dcterms:modified xsi:type="dcterms:W3CDTF">2020-04-30T22:01:53Z</dcterms:modified>
</cp:coreProperties>
</file>